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312" r:id="rId4"/>
    <p:sldId id="311" r:id="rId5"/>
    <p:sldId id="273" r:id="rId6"/>
    <p:sldId id="274" r:id="rId7"/>
    <p:sldId id="314" r:id="rId8"/>
    <p:sldId id="304" r:id="rId9"/>
    <p:sldId id="305" r:id="rId10"/>
    <p:sldId id="315" r:id="rId11"/>
    <p:sldId id="278" r:id="rId12"/>
    <p:sldId id="318" r:id="rId13"/>
    <p:sldId id="317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22080-12AF-4911-AEAB-7C72924A0FD4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1B92959-2907-4E85-86A9-E0C7BB63A2FD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C00000"/>
              </a:solidFill>
              <a:latin typeface="Cambria" pitchFamily="18" charset="0"/>
            </a:rPr>
            <a:t>универсальность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Cambria" pitchFamily="18" charset="0"/>
            </a:rPr>
            <a:t>возможность использования как с детьми с ОВЗ, так и с здоровыми детьми в любом образовательном учреждении</a:t>
          </a:r>
          <a:endParaRPr lang="ru-RU" sz="1600" dirty="0">
            <a:solidFill>
              <a:schemeClr val="tx1"/>
            </a:solidFill>
            <a:latin typeface="Cambria" pitchFamily="18" charset="0"/>
          </a:endParaRPr>
        </a:p>
      </dgm:t>
    </dgm:pt>
    <dgm:pt modelId="{C6241FFC-240B-4B3C-8703-1121F89362A0}" type="parTrans" cxnId="{9825C1F2-943F-44E0-A7D6-AEED57D7A20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D9E93594-55E9-47F8-AA5A-36853DEA64C7}" type="sibTrans" cxnId="{9825C1F2-943F-44E0-A7D6-AEED57D7A20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203BCF4-84ED-4A20-8D14-018DE8A89C01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i="0" dirty="0" smtClean="0">
              <a:solidFill>
                <a:srgbClr val="C00000"/>
              </a:solidFill>
              <a:latin typeface="Cambria" pitchFamily="18" charset="0"/>
            </a:rPr>
            <a:t>разносторонность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Cambria" pitchFamily="18" charset="0"/>
            </a:rPr>
            <a:t>возможность использования для повышения педагогической компетентности родителей в вопросах оздоровления, речевого и познавательного развития детей</a:t>
          </a:r>
          <a:endParaRPr lang="ru-RU" sz="1600" dirty="0">
            <a:solidFill>
              <a:schemeClr val="tx1"/>
            </a:solidFill>
            <a:latin typeface="Cambria" pitchFamily="18" charset="0"/>
          </a:endParaRPr>
        </a:p>
      </dgm:t>
    </dgm:pt>
    <dgm:pt modelId="{2863F1DF-1021-4F3D-8BFA-C271BE2C5B95}" type="parTrans" cxnId="{CADF40D7-1033-4EAC-8BFB-DE0F2E9DC47A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70BDC0FB-DF96-4D8B-B14F-CB89D1EC1BA3}" type="sibTrans" cxnId="{CADF40D7-1033-4EAC-8BFB-DE0F2E9DC47A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8D9AA536-5FCC-4A91-A460-F243EBC6E64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b="1" i="0" dirty="0" smtClean="0">
              <a:solidFill>
                <a:srgbClr val="C00000"/>
              </a:solidFill>
              <a:latin typeface="Cambria" pitchFamily="18" charset="0"/>
            </a:rPr>
            <a:t>экономичность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solidFill>
                <a:schemeClr val="tx1"/>
              </a:solidFill>
              <a:latin typeface="Cambria" pitchFamily="18" charset="0"/>
            </a:rPr>
            <a:t>практическая значимость практики заключается в том, что для её использования не требуются  специальные условия и средства, практика </a:t>
          </a:r>
          <a:r>
            <a:rPr lang="ru-RU" sz="1600" b="1" i="1" dirty="0" err="1" smtClean="0">
              <a:solidFill>
                <a:schemeClr val="tx1"/>
              </a:solidFill>
              <a:latin typeface="Cambria" pitchFamily="18" charset="0"/>
            </a:rPr>
            <a:t>малозатратна</a:t>
          </a:r>
          <a:endParaRPr lang="ru-RU" sz="1600" dirty="0">
            <a:solidFill>
              <a:schemeClr val="tx1"/>
            </a:solidFill>
            <a:latin typeface="Cambria" pitchFamily="18" charset="0"/>
          </a:endParaRPr>
        </a:p>
      </dgm:t>
    </dgm:pt>
    <dgm:pt modelId="{DC214BB9-FD3F-440C-A3B3-25DAF19B74CB}" type="parTrans" cxnId="{7EF306EA-1118-4F8D-B3D6-AB6F25711679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FE9F7F3F-C968-40EC-AC87-AC2E22FFFCD9}" type="sibTrans" cxnId="{7EF306EA-1118-4F8D-B3D6-AB6F25711679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1FCEDCD4-D415-4F87-97A9-F328C0BC9BDC}" type="pres">
      <dgm:prSet presAssocID="{0AC22080-12AF-4911-AEAB-7C72924A0FD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78F267-870E-4EBD-BFD2-62E67014B604}" type="pres">
      <dgm:prSet presAssocID="{0AC22080-12AF-4911-AEAB-7C72924A0FD4}" presName="dummyMaxCanvas" presStyleCnt="0">
        <dgm:presLayoutVars/>
      </dgm:prSet>
      <dgm:spPr/>
    </dgm:pt>
    <dgm:pt modelId="{E126F162-1B5A-46B0-99E0-B243E065249B}" type="pres">
      <dgm:prSet presAssocID="{0AC22080-12AF-4911-AEAB-7C72924A0FD4}" presName="ThreeNodes_1" presStyleLbl="node1" presStyleIdx="0" presStyleCnt="3" custScaleY="82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8293B-67A2-4462-BA05-97D0F8EC6665}" type="pres">
      <dgm:prSet presAssocID="{0AC22080-12AF-4911-AEAB-7C72924A0FD4}" presName="ThreeNodes_2" presStyleLbl="node1" presStyleIdx="1" presStyleCnt="3" custScaleY="95348" custLinFactNeighborX="-150" custLinFactNeighborY="-7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716E8-BF5B-40F1-83A2-3932A55EE2FB}" type="pres">
      <dgm:prSet presAssocID="{0AC22080-12AF-4911-AEAB-7C72924A0FD4}" presName="ThreeNodes_3" presStyleLbl="node1" presStyleIdx="2" presStyleCnt="3" custScaleY="93858" custLinFactNeighborX="29" custLinFactNeighborY="-8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12B1E-EF19-4F54-9A42-D896461EC879}" type="pres">
      <dgm:prSet presAssocID="{0AC22080-12AF-4911-AEAB-7C72924A0FD4}" presName="ThreeConn_1-2" presStyleLbl="fgAccFollowNode1" presStyleIdx="0" presStyleCnt="2" custLinFactNeighborX="15491" custLinFactNeighborY="4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E03F8-886A-4DB6-ABA6-BEF623C45650}" type="pres">
      <dgm:prSet presAssocID="{0AC22080-12AF-4911-AEAB-7C72924A0FD4}" presName="ThreeConn_2-3" presStyleLbl="fgAccFollowNode1" presStyleIdx="1" presStyleCnt="2" custLinFactNeighborX="17368" custLinFactNeighborY="3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99D01-D53D-4CD0-AD54-D7D5D4629718}" type="pres">
      <dgm:prSet presAssocID="{0AC22080-12AF-4911-AEAB-7C72924A0FD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22F34-7694-4713-AFB9-10E6A0F3D922}" type="pres">
      <dgm:prSet presAssocID="{0AC22080-12AF-4911-AEAB-7C72924A0FD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C39D9-4628-4B78-8222-D95EDAAB7EFF}" type="pres">
      <dgm:prSet presAssocID="{0AC22080-12AF-4911-AEAB-7C72924A0FD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DDB96D-D288-431F-A926-BF40942CC9E3}" type="presOf" srcId="{0AC22080-12AF-4911-AEAB-7C72924A0FD4}" destId="{1FCEDCD4-D415-4F87-97A9-F328C0BC9BDC}" srcOrd="0" destOrd="0" presId="urn:microsoft.com/office/officeart/2005/8/layout/vProcess5"/>
    <dgm:cxn modelId="{01E561EE-EF83-47F7-A9B5-BE8A422F6CA6}" type="presOf" srcId="{6203BCF4-84ED-4A20-8D14-018DE8A89C01}" destId="{39F22F34-7694-4713-AFB9-10E6A0F3D922}" srcOrd="1" destOrd="0" presId="urn:microsoft.com/office/officeart/2005/8/layout/vProcess5"/>
    <dgm:cxn modelId="{CADF40D7-1033-4EAC-8BFB-DE0F2E9DC47A}" srcId="{0AC22080-12AF-4911-AEAB-7C72924A0FD4}" destId="{6203BCF4-84ED-4A20-8D14-018DE8A89C01}" srcOrd="1" destOrd="0" parTransId="{2863F1DF-1021-4F3D-8BFA-C271BE2C5B95}" sibTransId="{70BDC0FB-DF96-4D8B-B14F-CB89D1EC1BA3}"/>
    <dgm:cxn modelId="{9E62F8D8-9795-4FF7-AF39-8FA9AA2E782C}" type="presOf" srcId="{51B92959-2907-4E85-86A9-E0C7BB63A2FD}" destId="{E126F162-1B5A-46B0-99E0-B243E065249B}" srcOrd="0" destOrd="0" presId="urn:microsoft.com/office/officeart/2005/8/layout/vProcess5"/>
    <dgm:cxn modelId="{F13A11EC-1E27-468B-B982-2485DB7A1E9A}" type="presOf" srcId="{51B92959-2907-4E85-86A9-E0C7BB63A2FD}" destId="{5FF99D01-D53D-4CD0-AD54-D7D5D4629718}" srcOrd="1" destOrd="0" presId="urn:microsoft.com/office/officeart/2005/8/layout/vProcess5"/>
    <dgm:cxn modelId="{7EF306EA-1118-4F8D-B3D6-AB6F25711679}" srcId="{0AC22080-12AF-4911-AEAB-7C72924A0FD4}" destId="{8D9AA536-5FCC-4A91-A460-F243EBC6E64B}" srcOrd="2" destOrd="0" parTransId="{DC214BB9-FD3F-440C-A3B3-25DAF19B74CB}" sibTransId="{FE9F7F3F-C968-40EC-AC87-AC2E22FFFCD9}"/>
    <dgm:cxn modelId="{BAC9EBE1-1F68-4AE5-A62E-6C1F7643F060}" type="presOf" srcId="{8D9AA536-5FCC-4A91-A460-F243EBC6E64B}" destId="{724C39D9-4628-4B78-8222-D95EDAAB7EFF}" srcOrd="1" destOrd="0" presId="urn:microsoft.com/office/officeart/2005/8/layout/vProcess5"/>
    <dgm:cxn modelId="{301A0D44-6FA6-4768-80C4-C3F745CC2CE7}" type="presOf" srcId="{70BDC0FB-DF96-4D8B-B14F-CB89D1EC1BA3}" destId="{3ADE03F8-886A-4DB6-ABA6-BEF623C45650}" srcOrd="0" destOrd="0" presId="urn:microsoft.com/office/officeart/2005/8/layout/vProcess5"/>
    <dgm:cxn modelId="{5880FCFB-DB09-41F4-8FE8-2EA3AB0CE944}" type="presOf" srcId="{8D9AA536-5FCC-4A91-A460-F243EBC6E64B}" destId="{7A8716E8-BF5B-40F1-83A2-3932A55EE2FB}" srcOrd="0" destOrd="0" presId="urn:microsoft.com/office/officeart/2005/8/layout/vProcess5"/>
    <dgm:cxn modelId="{91DD2E64-1AFD-47D9-A270-1FF06D2439A4}" type="presOf" srcId="{D9E93594-55E9-47F8-AA5A-36853DEA64C7}" destId="{E4512B1E-EF19-4F54-9A42-D896461EC879}" srcOrd="0" destOrd="0" presId="urn:microsoft.com/office/officeart/2005/8/layout/vProcess5"/>
    <dgm:cxn modelId="{9825C1F2-943F-44E0-A7D6-AEED57D7A206}" srcId="{0AC22080-12AF-4911-AEAB-7C72924A0FD4}" destId="{51B92959-2907-4E85-86A9-E0C7BB63A2FD}" srcOrd="0" destOrd="0" parTransId="{C6241FFC-240B-4B3C-8703-1121F89362A0}" sibTransId="{D9E93594-55E9-47F8-AA5A-36853DEA64C7}"/>
    <dgm:cxn modelId="{2B3D7E57-100C-4CC7-A331-68BA563738BF}" type="presOf" srcId="{6203BCF4-84ED-4A20-8D14-018DE8A89C01}" destId="{E438293B-67A2-4462-BA05-97D0F8EC6665}" srcOrd="0" destOrd="0" presId="urn:microsoft.com/office/officeart/2005/8/layout/vProcess5"/>
    <dgm:cxn modelId="{4E5DB3BE-543F-4782-AB48-B78FE9494BB7}" type="presParOf" srcId="{1FCEDCD4-D415-4F87-97A9-F328C0BC9BDC}" destId="{D778F267-870E-4EBD-BFD2-62E67014B604}" srcOrd="0" destOrd="0" presId="urn:microsoft.com/office/officeart/2005/8/layout/vProcess5"/>
    <dgm:cxn modelId="{A32125F1-ED6C-47DC-BB8D-8B5D7BB780EB}" type="presParOf" srcId="{1FCEDCD4-D415-4F87-97A9-F328C0BC9BDC}" destId="{E126F162-1B5A-46B0-99E0-B243E065249B}" srcOrd="1" destOrd="0" presId="urn:microsoft.com/office/officeart/2005/8/layout/vProcess5"/>
    <dgm:cxn modelId="{20EC08C4-5523-4227-A190-14628D4D6635}" type="presParOf" srcId="{1FCEDCD4-D415-4F87-97A9-F328C0BC9BDC}" destId="{E438293B-67A2-4462-BA05-97D0F8EC6665}" srcOrd="2" destOrd="0" presId="urn:microsoft.com/office/officeart/2005/8/layout/vProcess5"/>
    <dgm:cxn modelId="{04D6BEB8-A2F1-4FED-90CA-8AE7B3EC7D0A}" type="presParOf" srcId="{1FCEDCD4-D415-4F87-97A9-F328C0BC9BDC}" destId="{7A8716E8-BF5B-40F1-83A2-3932A55EE2FB}" srcOrd="3" destOrd="0" presId="urn:microsoft.com/office/officeart/2005/8/layout/vProcess5"/>
    <dgm:cxn modelId="{3DD384F1-2362-4228-A8CF-E550DF89FD18}" type="presParOf" srcId="{1FCEDCD4-D415-4F87-97A9-F328C0BC9BDC}" destId="{E4512B1E-EF19-4F54-9A42-D896461EC879}" srcOrd="4" destOrd="0" presId="urn:microsoft.com/office/officeart/2005/8/layout/vProcess5"/>
    <dgm:cxn modelId="{20B2BAFF-4B5B-4D0B-B057-1C497DC067BD}" type="presParOf" srcId="{1FCEDCD4-D415-4F87-97A9-F328C0BC9BDC}" destId="{3ADE03F8-886A-4DB6-ABA6-BEF623C45650}" srcOrd="5" destOrd="0" presId="urn:microsoft.com/office/officeart/2005/8/layout/vProcess5"/>
    <dgm:cxn modelId="{D9900AE8-87D6-4331-9765-7EA5DD3D7B9F}" type="presParOf" srcId="{1FCEDCD4-D415-4F87-97A9-F328C0BC9BDC}" destId="{5FF99D01-D53D-4CD0-AD54-D7D5D4629718}" srcOrd="6" destOrd="0" presId="urn:microsoft.com/office/officeart/2005/8/layout/vProcess5"/>
    <dgm:cxn modelId="{5A9237FF-63B4-4FE4-AD69-E0535EAFAA82}" type="presParOf" srcId="{1FCEDCD4-D415-4F87-97A9-F328C0BC9BDC}" destId="{39F22F34-7694-4713-AFB9-10E6A0F3D922}" srcOrd="7" destOrd="0" presId="urn:microsoft.com/office/officeart/2005/8/layout/vProcess5"/>
    <dgm:cxn modelId="{F2329AD0-59BE-49A3-9DC4-D0C8DF2FC073}" type="presParOf" srcId="{1FCEDCD4-D415-4F87-97A9-F328C0BC9BDC}" destId="{724C39D9-4628-4B78-8222-D95EDAAB7E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6F162-1B5A-46B0-99E0-B243E065249B}">
      <dsp:nvSpPr>
        <dsp:cNvPr id="0" name=""/>
        <dsp:cNvSpPr/>
      </dsp:nvSpPr>
      <dsp:spPr>
        <a:xfrm>
          <a:off x="0" y="140252"/>
          <a:ext cx="6925437" cy="13567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C00000"/>
              </a:solidFill>
              <a:latin typeface="Cambria" pitchFamily="18" charset="0"/>
            </a:rPr>
            <a:t>универсальность</a:t>
          </a:r>
        </a:p>
        <a:p>
          <a:pPr lvl="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Cambria" pitchFamily="18" charset="0"/>
            </a:rPr>
            <a:t>возможность использования как с детьми с ОВЗ, так и с здоровыми детьми в любом образовательном учреждении</a:t>
          </a:r>
          <a:endParaRPr lang="ru-RU" sz="16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39737" y="179989"/>
        <a:ext cx="5175176" cy="1277244"/>
      </dsp:txXfrm>
    </dsp:sp>
    <dsp:sp modelId="{E438293B-67A2-4462-BA05-97D0F8EC6665}">
      <dsp:nvSpPr>
        <dsp:cNvPr id="0" name=""/>
        <dsp:cNvSpPr/>
      </dsp:nvSpPr>
      <dsp:spPr>
        <a:xfrm>
          <a:off x="600679" y="1829854"/>
          <a:ext cx="6925437" cy="15610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i="0" kern="1200" dirty="0" smtClean="0">
              <a:solidFill>
                <a:srgbClr val="C00000"/>
              </a:solidFill>
              <a:latin typeface="Cambria" pitchFamily="18" charset="0"/>
            </a:rPr>
            <a:t>разносторонность</a:t>
          </a:r>
        </a:p>
        <a:p>
          <a:pPr lvl="0" algn="just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Cambria" pitchFamily="18" charset="0"/>
            </a:rPr>
            <a:t>возможность использования для повышения педагогической компетентности родителей в вопросах оздоровления, речевого и познавательного развития детей</a:t>
          </a:r>
          <a:endParaRPr lang="ru-RU" sz="16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646401" y="1875576"/>
        <a:ext cx="5158730" cy="1469616"/>
      </dsp:txXfrm>
    </dsp:sp>
    <dsp:sp modelId="{7A8716E8-BF5B-40F1-83A2-3932A55EE2FB}">
      <dsp:nvSpPr>
        <dsp:cNvPr id="0" name=""/>
        <dsp:cNvSpPr/>
      </dsp:nvSpPr>
      <dsp:spPr>
        <a:xfrm>
          <a:off x="1222136" y="3729225"/>
          <a:ext cx="6925437" cy="153666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i="0" kern="1200" dirty="0" smtClean="0">
              <a:solidFill>
                <a:srgbClr val="C00000"/>
              </a:solidFill>
              <a:latin typeface="Cambria" pitchFamily="18" charset="0"/>
            </a:rPr>
            <a:t>экономичность</a:t>
          </a:r>
        </a:p>
        <a:p>
          <a:pPr lvl="0" algn="just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Cambria" pitchFamily="18" charset="0"/>
            </a:rPr>
            <a:t>практическая значимость практики заключается в том, что для её использования не требуются  специальные условия и средства, практика </a:t>
          </a:r>
          <a:r>
            <a:rPr lang="ru-RU" sz="1600" b="1" i="1" kern="1200" dirty="0" err="1" smtClean="0">
              <a:solidFill>
                <a:schemeClr val="tx1"/>
              </a:solidFill>
              <a:latin typeface="Cambria" pitchFamily="18" charset="0"/>
            </a:rPr>
            <a:t>малозатратна</a:t>
          </a:r>
          <a:endParaRPr lang="ru-RU" sz="16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1267143" y="3774232"/>
        <a:ext cx="5160160" cy="1446651"/>
      </dsp:txXfrm>
    </dsp:sp>
    <dsp:sp modelId="{E4512B1E-EF19-4F54-9A42-D896461EC879}">
      <dsp:nvSpPr>
        <dsp:cNvPr id="0" name=""/>
        <dsp:cNvSpPr/>
      </dsp:nvSpPr>
      <dsp:spPr>
        <a:xfrm>
          <a:off x="6026096" y="1285236"/>
          <a:ext cx="1064195" cy="10641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Cambria" pitchFamily="18" charset="0"/>
          </a:endParaRPr>
        </a:p>
      </dsp:txBody>
      <dsp:txXfrm>
        <a:off x="6265540" y="1285236"/>
        <a:ext cx="585307" cy="800807"/>
      </dsp:txXfrm>
    </dsp:sp>
    <dsp:sp modelId="{3ADE03F8-886A-4DB6-ABA6-BEF623C45650}">
      <dsp:nvSpPr>
        <dsp:cNvPr id="0" name=""/>
        <dsp:cNvSpPr/>
      </dsp:nvSpPr>
      <dsp:spPr>
        <a:xfrm>
          <a:off x="6657139" y="3174891"/>
          <a:ext cx="1064195" cy="10641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Cambria" pitchFamily="18" charset="0"/>
          </a:endParaRPr>
        </a:p>
      </dsp:txBody>
      <dsp:txXfrm>
        <a:off x="6896583" y="3174891"/>
        <a:ext cx="585307" cy="800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F0F15-E766-4784-BB73-140284C805B2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1193B-D3AE-4B69-B185-E6EF1850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80728"/>
            <a:ext cx="7614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ambria" pitchFamily="18" charset="0"/>
              </a:rPr>
              <a:t>Региональный конкурс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ambria" pitchFamily="18" charset="0"/>
              </a:rPr>
              <a:t>для педагогов дошкольных организаций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«ЛУЧШАЯ ИНКЛЮЗИВНАЯ ПРАКТИКА В ДОШКОЛЬНОМ ОБРАЗОВАНИИ ЮГРЫ – 2023»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03" y="4102406"/>
            <a:ext cx="7614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Cambria" pitchFamily="18" charset="0"/>
              </a:rPr>
              <a:t>    Номинация 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ambria" pitchFamily="18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«Лучшая методическая разработка по взаимодействию с семьей ребёнка с ОВЗ»</a:t>
            </a:r>
            <a:endParaRPr lang="ru-RU" sz="24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1707" y="980727"/>
            <a:ext cx="6585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Формы работы клуба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«ЮЛА»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707" y="2046314"/>
            <a:ext cx="4572000" cy="36563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1" dirty="0" smtClean="0">
                <a:latin typeface="Cambria" pitchFamily="18" charset="0"/>
              </a:rPr>
              <a:t>     -Практикумы</a:t>
            </a:r>
            <a:r>
              <a:rPr lang="ru-RU" sz="2400" b="1" i="1" dirty="0">
                <a:latin typeface="Cambria" pitchFamily="18" charset="0"/>
              </a:rPr>
              <a:t>,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Cambria" pitchFamily="18" charset="0"/>
              </a:rPr>
              <a:t>-КВЕСТ,</a:t>
            </a:r>
            <a:endParaRPr lang="ru-RU" sz="2400" b="1" dirty="0">
              <a:latin typeface="Cambria" pitchFamily="18" charset="0"/>
            </a:endParaRP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    -</a:t>
            </a:r>
            <a:r>
              <a:rPr lang="ru-RU" sz="2400" b="1" i="1" dirty="0" smtClean="0">
                <a:latin typeface="Cambria" pitchFamily="18" charset="0"/>
              </a:rPr>
              <a:t>АДВЕНТ-календари,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Cambria" pitchFamily="18" charset="0"/>
              </a:rPr>
              <a:t>-Проектная деятельность,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Cambria" pitchFamily="18" charset="0"/>
              </a:rPr>
              <a:t>     -</a:t>
            </a:r>
            <a:r>
              <a:rPr lang="ru-RU" sz="2400" b="1" i="1" dirty="0" smtClean="0">
                <a:latin typeface="Cambria" pitchFamily="18" charset="0"/>
              </a:rPr>
              <a:t>Квиз-игра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Cambria" pitchFamily="18" charset="0"/>
              </a:rPr>
              <a:t>-Дискуссионная площадка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latin typeface="Cambria" pitchFamily="18" charset="0"/>
              </a:rPr>
              <a:t>     -</a:t>
            </a:r>
            <a:r>
              <a:rPr lang="ru-RU" sz="2400" b="1" i="1" dirty="0" smtClean="0">
                <a:latin typeface="Cambria" pitchFamily="18" charset="0"/>
              </a:rPr>
              <a:t>Тренинги</a:t>
            </a:r>
            <a:endParaRPr lang="ru-RU" sz="2400" b="1" i="1" dirty="0">
              <a:latin typeface="Cambria" pitchFamily="18" charset="0"/>
            </a:endParaRP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b="1" dirty="0" smtClean="0">
              <a:latin typeface="Cambria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57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0521" y="332656"/>
            <a:ext cx="8105483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Постоянные участники детско-родительского клуба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«ЮЛА»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521" y="1210181"/>
            <a:ext cx="811652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Cambria" pitchFamily="18" charset="0"/>
              </a:rPr>
              <a:t>     -воспитанники разновозрастной группы компенсирующей </a:t>
            </a:r>
            <a:r>
              <a:rPr lang="ru-RU" sz="2000" b="1" i="1" dirty="0">
                <a:latin typeface="Cambria" pitchFamily="18" charset="0"/>
              </a:rPr>
              <a:t>направленности для детей с </a:t>
            </a:r>
            <a:r>
              <a:rPr lang="ru-RU" sz="2000" b="1" i="1" dirty="0" smtClean="0">
                <a:latin typeface="Cambria" pitchFamily="18" charset="0"/>
              </a:rPr>
              <a:t>ОВЗ (ТНР) 5-7 </a:t>
            </a:r>
            <a:r>
              <a:rPr lang="ru-RU" sz="2000" b="1" i="1" dirty="0">
                <a:latin typeface="Cambria" pitchFamily="18" charset="0"/>
              </a:rPr>
              <a:t>лет</a:t>
            </a:r>
            <a:r>
              <a:rPr lang="ru-RU" sz="2000" b="1" i="1" dirty="0" smtClean="0">
                <a:latin typeface="Cambria" pitchFamily="18" charset="0"/>
              </a:rPr>
              <a:t>,</a:t>
            </a:r>
          </a:p>
          <a:p>
            <a:pPr algn="just"/>
            <a:endParaRPr lang="ru-RU" sz="800" b="1" i="1" dirty="0">
              <a:latin typeface="Cambria" pitchFamily="18" charset="0"/>
            </a:endParaRPr>
          </a:p>
          <a:p>
            <a:pPr algn="just"/>
            <a:r>
              <a:rPr lang="ru-RU" sz="2000" b="1" dirty="0" smtClean="0">
                <a:latin typeface="Cambria" pitchFamily="18" charset="0"/>
              </a:rPr>
              <a:t>-учитель-логопед (дефектолог),</a:t>
            </a:r>
          </a:p>
          <a:p>
            <a:pPr algn="just"/>
            <a:endParaRPr lang="ru-RU" sz="800" b="1" i="1" dirty="0" smtClean="0">
              <a:latin typeface="Cambria" pitchFamily="18" charset="0"/>
            </a:endParaRPr>
          </a:p>
          <a:p>
            <a:r>
              <a:rPr lang="ru-RU" sz="2000" b="1" i="1" dirty="0" smtClean="0">
                <a:latin typeface="Cambria" pitchFamily="18" charset="0"/>
              </a:rPr>
              <a:t>     -воспитатели группы,</a:t>
            </a:r>
          </a:p>
          <a:p>
            <a:endParaRPr lang="ru-RU" sz="800" b="1" dirty="0">
              <a:latin typeface="Cambria" pitchFamily="18" charset="0"/>
            </a:endParaRPr>
          </a:p>
          <a:p>
            <a:r>
              <a:rPr lang="ru-RU" sz="2000" b="1" dirty="0" smtClean="0">
                <a:latin typeface="Cambria" pitchFamily="18" charset="0"/>
              </a:rPr>
              <a:t>-родители </a:t>
            </a:r>
            <a:r>
              <a:rPr lang="ru-RU" sz="2000" b="1" dirty="0">
                <a:latin typeface="Cambria" pitchFamily="18" charset="0"/>
              </a:rPr>
              <a:t>(</a:t>
            </a:r>
            <a:r>
              <a:rPr lang="ru-RU" sz="2000" b="1" dirty="0" smtClean="0">
                <a:latin typeface="Cambria" pitchFamily="18" charset="0"/>
              </a:rPr>
              <a:t>законные представители) воспитанников</a:t>
            </a:r>
            <a:endParaRPr lang="ru-RU" sz="2000" b="1" dirty="0">
              <a:latin typeface="Cambr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6314" y="3587584"/>
            <a:ext cx="842493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Приглашённые участники детско-родительского клуба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«ЮЛА»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8342" y="4437690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Cambria" pitchFamily="18" charset="0"/>
              </a:rPr>
              <a:t>     -педагог-психолог,</a:t>
            </a:r>
          </a:p>
          <a:p>
            <a:endParaRPr lang="ru-RU" sz="800" b="1" i="1" dirty="0" smtClean="0">
              <a:latin typeface="Cambria" pitchFamily="18" charset="0"/>
            </a:endParaRPr>
          </a:p>
          <a:p>
            <a:r>
              <a:rPr lang="ru-RU" sz="2000" b="1" dirty="0" smtClean="0">
                <a:latin typeface="Cambria" pitchFamily="18" charset="0"/>
              </a:rPr>
              <a:t>-музыкальный руководитель,</a:t>
            </a:r>
          </a:p>
          <a:p>
            <a:endParaRPr lang="ru-RU" sz="800" b="1" dirty="0" smtClean="0">
              <a:latin typeface="Cambria" pitchFamily="18" charset="0"/>
            </a:endParaRPr>
          </a:p>
          <a:p>
            <a:r>
              <a:rPr lang="ru-RU" sz="2000" b="1" i="1" dirty="0" smtClean="0">
                <a:latin typeface="Cambria" pitchFamily="18" charset="0"/>
              </a:rPr>
              <a:t>     -инструктор по физической культуре,</a:t>
            </a:r>
          </a:p>
          <a:p>
            <a:endParaRPr lang="ru-RU" sz="800" b="1" i="1" dirty="0" smtClean="0">
              <a:latin typeface="Cambria" pitchFamily="18" charset="0"/>
            </a:endParaRPr>
          </a:p>
          <a:p>
            <a:r>
              <a:rPr lang="ru-RU" sz="2000" b="1" dirty="0" smtClean="0">
                <a:latin typeface="Cambria" pitchFamily="18" charset="0"/>
              </a:rPr>
              <a:t>-социальный педагог,</a:t>
            </a:r>
          </a:p>
          <a:p>
            <a:endParaRPr lang="ru-RU" sz="800" b="1" dirty="0" smtClean="0">
              <a:latin typeface="Cambria" pitchFamily="18" charset="0"/>
            </a:endParaRPr>
          </a:p>
          <a:p>
            <a:r>
              <a:rPr lang="ru-RU" sz="2000" b="1" i="1" dirty="0" smtClean="0">
                <a:latin typeface="Cambria" pitchFamily="18" charset="0"/>
              </a:rPr>
              <a:t>     -администрация ДОУ</a:t>
            </a:r>
            <a:endParaRPr lang="ru-RU" sz="2000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2655"/>
            <a:ext cx="5065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Ценность практики</a:t>
            </a:r>
            <a:endParaRPr lang="ru-RU" sz="28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124901927"/>
              </p:ext>
            </p:extLst>
          </p:nvPr>
        </p:nvGraphicFramePr>
        <p:xfrm>
          <a:off x="611560" y="1139938"/>
          <a:ext cx="8147574" cy="5457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" name="Рисунок 19"/>
          <p:cNvPicPr/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395536" y="5877272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5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1330" y="476672"/>
            <a:ext cx="794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Результативность практики для ДОУ</a:t>
            </a:r>
            <a:endParaRPr lang="ru-RU" sz="2400" b="1" i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9212" y="1196752"/>
            <a:ext cx="839045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Cambria" pitchFamily="18" charset="0"/>
              </a:rPr>
              <a:t>     </a:t>
            </a:r>
            <a:r>
              <a:rPr lang="ru-RU" b="1" dirty="0" smtClean="0">
                <a:latin typeface="Cambria" pitchFamily="18" charset="0"/>
              </a:rPr>
              <a:t>1.</a:t>
            </a:r>
            <a:r>
              <a:rPr lang="ru-RU" b="1" i="1" dirty="0" smtClean="0">
                <a:latin typeface="Cambria" pitchFamily="18" charset="0"/>
              </a:rPr>
              <a:t>Положительная </a:t>
            </a:r>
            <a:r>
              <a:rPr lang="ru-RU" b="1" i="1" dirty="0">
                <a:latin typeface="Cambria" pitchFamily="18" charset="0"/>
              </a:rPr>
              <a:t>динамики уровня речевого развития воспитанников с ОВЗ (ТНР) по результатам диагностики за 2022-2023 учебный год</a:t>
            </a:r>
          </a:p>
          <a:p>
            <a:endParaRPr lang="ru-RU" sz="1400" b="1" i="1" dirty="0" smtClean="0">
              <a:latin typeface="Cambria" pitchFamily="18" charset="0"/>
            </a:endParaRPr>
          </a:p>
          <a:p>
            <a:r>
              <a:rPr lang="ru-RU" b="1" i="1" dirty="0" smtClean="0">
                <a:latin typeface="Cambria" pitchFamily="18" charset="0"/>
              </a:rPr>
              <a:t>     </a:t>
            </a:r>
            <a:r>
              <a:rPr lang="ru-RU" b="1" dirty="0" smtClean="0">
                <a:latin typeface="Cambria" pitchFamily="18" charset="0"/>
              </a:rPr>
              <a:t>2.</a:t>
            </a:r>
            <a:r>
              <a:rPr lang="ru-RU" b="1" i="1" dirty="0" smtClean="0">
                <a:latin typeface="Cambria" pitchFamily="18" charset="0"/>
              </a:rPr>
              <a:t>Анкетирование </a:t>
            </a:r>
            <a:r>
              <a:rPr lang="ru-RU" b="1" i="1" dirty="0">
                <a:latin typeface="Cambria" pitchFamily="18" charset="0"/>
              </a:rPr>
              <a:t>родителей, членов клуба:</a:t>
            </a:r>
          </a:p>
          <a:p>
            <a:r>
              <a:rPr lang="ru-RU" b="1" i="1" dirty="0" smtClean="0">
                <a:latin typeface="Cambria" pitchFamily="18" charset="0"/>
              </a:rPr>
              <a:t>     </a:t>
            </a:r>
            <a:r>
              <a:rPr lang="ru-RU" i="1" dirty="0" smtClean="0">
                <a:latin typeface="Cambria" pitchFamily="18" charset="0"/>
              </a:rPr>
              <a:t>-</a:t>
            </a:r>
            <a:r>
              <a:rPr lang="ru-RU" i="1" dirty="0">
                <a:latin typeface="Cambria" pitchFamily="18" charset="0"/>
              </a:rPr>
              <a:t>100% </a:t>
            </a:r>
            <a:r>
              <a:rPr lang="ru-RU" i="1" dirty="0" smtClean="0">
                <a:latin typeface="Cambria" pitchFamily="18" charset="0"/>
              </a:rPr>
              <a:t>родителей признали </a:t>
            </a:r>
            <a:r>
              <a:rPr lang="ru-RU" i="1" dirty="0">
                <a:latin typeface="Cambria" pitchFamily="18" charset="0"/>
              </a:rPr>
              <a:t>практику эффективной,</a:t>
            </a:r>
          </a:p>
          <a:p>
            <a:pPr algn="just"/>
            <a:r>
              <a:rPr lang="ru-RU" i="1" dirty="0" smtClean="0">
                <a:latin typeface="Cambria" pitchFamily="18" charset="0"/>
              </a:rPr>
              <a:t>     -</a:t>
            </a:r>
            <a:r>
              <a:rPr lang="ru-RU" i="1" dirty="0">
                <a:latin typeface="Cambria" pitchFamily="18" charset="0"/>
              </a:rPr>
              <a:t>80% родителей считают себя активными участниками образовательного процесса ДОУ</a:t>
            </a:r>
          </a:p>
          <a:p>
            <a:endParaRPr lang="ru-RU" sz="1400" b="1" i="1" dirty="0">
              <a:latin typeface="Cambria" pitchFamily="18" charset="0"/>
            </a:endParaRPr>
          </a:p>
          <a:p>
            <a:pPr algn="just"/>
            <a:r>
              <a:rPr lang="ru-RU" b="1" i="1" dirty="0" smtClean="0">
                <a:latin typeface="Cambria" pitchFamily="18" charset="0"/>
              </a:rPr>
              <a:t>     3.На итоговом Педагогическом совете в мае 2023 года данная практика была представлена педагогическому сообществу ДОУ, признана эффективной</a:t>
            </a:r>
          </a:p>
          <a:p>
            <a:endParaRPr lang="ru-RU" sz="1400" b="1" i="1" dirty="0" smtClean="0">
              <a:latin typeface="Cambria" pitchFamily="18" charset="0"/>
            </a:endParaRPr>
          </a:p>
          <a:p>
            <a:r>
              <a:rPr lang="ru-RU" b="1" i="1" dirty="0" smtClean="0">
                <a:latin typeface="Cambria" pitchFamily="18" charset="0"/>
              </a:rPr>
              <a:t>     4.Решение Педагогического совета: </a:t>
            </a:r>
          </a:p>
          <a:p>
            <a:pPr algn="just"/>
            <a:r>
              <a:rPr lang="ru-RU" i="1" dirty="0" smtClean="0">
                <a:latin typeface="Cambria" pitchFamily="18" charset="0"/>
              </a:rPr>
              <a:t>     -перенять опыт представленной работы,</a:t>
            </a:r>
          </a:p>
          <a:p>
            <a:pPr algn="just"/>
            <a:r>
              <a:rPr lang="ru-RU" i="1" dirty="0" smtClean="0">
                <a:latin typeface="Cambria" pitchFamily="18" charset="0"/>
              </a:rPr>
              <a:t>     -выбрать данное направление темой самообразования, </a:t>
            </a:r>
          </a:p>
          <a:p>
            <a:pPr algn="just"/>
            <a:r>
              <a:rPr lang="ru-RU" i="1" dirty="0" smtClean="0">
                <a:latin typeface="Cambria" pitchFamily="18" charset="0"/>
              </a:rPr>
              <a:t>     -</a:t>
            </a:r>
            <a:r>
              <a:rPr lang="ru-RU" i="1" dirty="0">
                <a:latin typeface="Cambria" pitchFamily="18" charset="0"/>
              </a:rPr>
              <a:t>внедрить в активную практику  педагогов ДОУ организацию детско-родительских </a:t>
            </a:r>
            <a:r>
              <a:rPr lang="ru-RU" i="1" dirty="0" smtClean="0">
                <a:latin typeface="Cambria" pitchFamily="18" charset="0"/>
              </a:rPr>
              <a:t>клубов</a:t>
            </a:r>
            <a:endParaRPr lang="ru-RU" i="1" dirty="0">
              <a:latin typeface="Cambria" pitchFamily="18" charset="0"/>
            </a:endParaRPr>
          </a:p>
          <a:p>
            <a:pPr algn="just"/>
            <a:endParaRPr lang="ru-RU" i="1" dirty="0" smtClean="0">
              <a:latin typeface="Cambria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64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25114" y="908720"/>
            <a:ext cx="3079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mbria" pitchFamily="18" charset="0"/>
              </a:rPr>
              <a:t>Перспектива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226" y="190550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Cambria" pitchFamily="18" charset="0"/>
              </a:rPr>
              <a:t>     -внедрение новых форм организации заседаний клуба «ЮЛА»,</a:t>
            </a:r>
          </a:p>
          <a:p>
            <a:pPr algn="just"/>
            <a:endParaRPr lang="ru-RU" sz="2400" b="1" i="1" dirty="0" smtClean="0">
              <a:latin typeface="Cambria" pitchFamily="18" charset="0"/>
            </a:endParaRPr>
          </a:p>
          <a:p>
            <a:pPr algn="just"/>
            <a:r>
              <a:rPr lang="ru-RU" sz="2400" b="1" i="1" dirty="0" smtClean="0">
                <a:latin typeface="Cambria" pitchFamily="18" charset="0"/>
              </a:rPr>
              <a:t>     -привлечение социальных партнеров,</a:t>
            </a:r>
          </a:p>
          <a:p>
            <a:pPr algn="just"/>
            <a:r>
              <a:rPr lang="ru-RU" sz="2400" b="1" i="1" dirty="0" smtClean="0">
                <a:latin typeface="Cambria" pitchFamily="18" charset="0"/>
              </a:rPr>
              <a:t> </a:t>
            </a:r>
          </a:p>
          <a:p>
            <a:pPr algn="just"/>
            <a:r>
              <a:rPr lang="ru-RU" sz="2400" b="1" i="1" dirty="0" smtClean="0">
                <a:latin typeface="Cambria" pitchFamily="18" charset="0"/>
              </a:rPr>
              <a:t>     -привлечение жителей микрорайона к участию в заседаниях клуба нового формата «Клуб выходного дня»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54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utoShape 2" descr="Дети на радуге иллюстрация вектора. иллюстрации насчитывающей  биографической - 520529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03648" y="332656"/>
            <a:ext cx="7427493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i="1" dirty="0" smtClean="0">
                <a:latin typeface="Cambria" pitchFamily="18" charset="0"/>
              </a:rPr>
              <a:t/>
            </a:r>
            <a:br>
              <a:rPr lang="ru-RU" sz="1600" i="1" dirty="0" smtClean="0">
                <a:latin typeface="Cambria" pitchFamily="18" charset="0"/>
              </a:rPr>
            </a:br>
            <a:r>
              <a:rPr lang="ru-RU" sz="1600" b="1" i="1" dirty="0" smtClean="0">
                <a:latin typeface="Cambria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r"/>
            <a:r>
              <a:rPr lang="ru-RU" sz="1600" b="1" i="1" dirty="0" smtClean="0">
                <a:latin typeface="Cambria" pitchFamily="18" charset="0"/>
              </a:rPr>
              <a:t>«Детский сад №8 «БЕЛОСНЕЖКА»</a:t>
            </a:r>
          </a:p>
          <a:p>
            <a:pPr algn="r"/>
            <a:endParaRPr lang="ru-RU" sz="1600" b="1" i="1" dirty="0" smtClean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1492" y="4420535"/>
            <a:ext cx="5742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Cambria" pitchFamily="18" charset="0"/>
              </a:rPr>
              <a:t>Учитель-логопед:</a:t>
            </a:r>
            <a:r>
              <a:rPr lang="ru-RU" b="1" i="1" dirty="0">
                <a:latin typeface="Cambria" pitchFamily="18" charset="0"/>
              </a:rPr>
              <a:t> </a:t>
            </a:r>
          </a:p>
          <a:p>
            <a:pPr algn="r"/>
            <a:r>
              <a:rPr lang="ru-RU" b="1" i="1" dirty="0">
                <a:latin typeface="Cambria" pitchFamily="18" charset="0"/>
              </a:rPr>
              <a:t>Ирина Владимировна </a:t>
            </a:r>
            <a:r>
              <a:rPr lang="ru-RU" b="1" i="1" dirty="0" smtClean="0">
                <a:latin typeface="Cambria" pitchFamily="18" charset="0"/>
              </a:rPr>
              <a:t>Гермашова</a:t>
            </a:r>
          </a:p>
          <a:p>
            <a:pPr algn="r"/>
            <a:r>
              <a:rPr lang="ru-RU" dirty="0" smtClean="0">
                <a:latin typeface="Cambria" pitchFamily="18" charset="0"/>
              </a:rPr>
              <a:t>Воспитатели:</a:t>
            </a:r>
          </a:p>
          <a:p>
            <a:pPr algn="r"/>
            <a:r>
              <a:rPr lang="ru-RU" b="1" i="1" dirty="0" smtClean="0">
                <a:latin typeface="Cambria" pitchFamily="18" charset="0"/>
              </a:rPr>
              <a:t>Елена Борисовна Селиверстова</a:t>
            </a:r>
          </a:p>
          <a:p>
            <a:pPr algn="r"/>
            <a:r>
              <a:rPr lang="ru-RU" b="1" i="1" dirty="0" smtClean="0">
                <a:latin typeface="Cambria" pitchFamily="18" charset="0"/>
              </a:rPr>
              <a:t>Наталья Павловна Мельчукова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0376" y="1134783"/>
            <a:ext cx="82160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Cambria" pitchFamily="18" charset="0"/>
              </a:rPr>
              <a:t>Игровой детско-родительский клуб</a:t>
            </a:r>
            <a:endParaRPr lang="ru-RU" sz="3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«ЮЛА. </a:t>
            </a:r>
            <a:endParaRPr lang="ru-RU" sz="4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    </a:t>
            </a:r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Ю</a:t>
            </a: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ные</a:t>
            </a:r>
            <a:r>
              <a:rPr lang="ru-RU" sz="4000" b="1" dirty="0">
                <a:solidFill>
                  <a:srgbClr val="002060"/>
                </a:solidFill>
                <a:latin typeface="Cambria" pitchFamily="18" charset="0"/>
              </a:rPr>
              <a:t>!</a:t>
            </a:r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ru-RU" sz="4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Л</a:t>
            </a: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юбознательные</a:t>
            </a:r>
            <a:r>
              <a:rPr lang="ru-RU" sz="4000" b="1" dirty="0">
                <a:solidFill>
                  <a:srgbClr val="002060"/>
                </a:solidFill>
                <a:latin typeface="Cambria" pitchFamily="18" charset="0"/>
              </a:rPr>
              <a:t>! </a:t>
            </a:r>
            <a:endParaRPr lang="ru-RU" sz="40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А</a:t>
            </a: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ктивные</a:t>
            </a:r>
            <a:r>
              <a:rPr lang="ru-RU" sz="4000" b="1" dirty="0">
                <a:solidFill>
                  <a:srgbClr val="002060"/>
                </a:solidFill>
                <a:latin typeface="Cambria" pitchFamily="18" charset="0"/>
              </a:rPr>
              <a:t>!</a:t>
            </a:r>
            <a:r>
              <a:rPr lang="ru-RU" sz="4400" b="1" dirty="0">
                <a:solidFill>
                  <a:srgbClr val="002060"/>
                </a:solidFill>
                <a:latin typeface="Cambria" pitchFamily="18" charset="0"/>
              </a:rPr>
              <a:t>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78663" y="6265981"/>
            <a:ext cx="2292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>
                <a:latin typeface="Cambria" pitchFamily="18" charset="0"/>
              </a:rPr>
              <a:t>город Мегион, </a:t>
            </a:r>
            <a:r>
              <a:rPr lang="ru-RU" i="1" dirty="0" smtClean="0">
                <a:latin typeface="Cambria" pitchFamily="18" charset="0"/>
              </a:rPr>
              <a:t>2023г</a:t>
            </a:r>
            <a:r>
              <a:rPr lang="ru-RU" i="1" dirty="0">
                <a:latin typeface="Cambria" pitchFamily="18" charset="0"/>
              </a:rPr>
              <a:t>.</a:t>
            </a:r>
          </a:p>
        </p:txBody>
      </p:sp>
      <p:pic>
        <p:nvPicPr>
          <p:cNvPr id="14" name="Рисунок 13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358858" y="3645024"/>
            <a:ext cx="3307826" cy="23528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8346"/>
            <a:ext cx="2412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Проблема</a:t>
            </a:r>
            <a:endParaRPr lang="ru-RU" sz="3600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0202" y="952393"/>
            <a:ext cx="84249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Cambria" pitchFamily="18" charset="0"/>
              </a:rPr>
              <a:t>    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-педагогическая </a:t>
            </a:r>
            <a:r>
              <a:rPr lang="ru-RU" sz="1900" b="1" dirty="0">
                <a:solidFill>
                  <a:srgbClr val="002060"/>
                </a:solidFill>
                <a:latin typeface="Cambria" pitchFamily="18" charset="0"/>
              </a:rPr>
              <a:t>пассивность родителей, т.е. непонимание родителями своей воспитательной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функции</a:t>
            </a:r>
            <a:r>
              <a:rPr lang="ru-RU" sz="19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и роли в образовании своих детей </a:t>
            </a:r>
            <a:r>
              <a:rPr lang="ru-RU" sz="1900" i="1" dirty="0" smtClean="0">
                <a:latin typeface="Cambria" pitchFamily="18" charset="0"/>
              </a:rPr>
              <a:t>(нежелание </a:t>
            </a:r>
            <a:r>
              <a:rPr lang="ru-RU" sz="1900" i="1" dirty="0">
                <a:latin typeface="Cambria" pitchFamily="18" charset="0"/>
              </a:rPr>
              <a:t>установить единые требования к ребенку в детском саду и семье, игнорирование родителями того факта, что в определении содержания, форм работы детского сада с семьей не дошкольное учреждение, а именно они выступают социальными </a:t>
            </a:r>
            <a:r>
              <a:rPr lang="ru-RU" sz="1900" i="1" dirty="0" smtClean="0">
                <a:latin typeface="Cambria" pitchFamily="18" charset="0"/>
              </a:rPr>
              <a:t>заказчиками),</a:t>
            </a:r>
            <a:endParaRPr lang="ru-RU" sz="1900" i="1" dirty="0">
              <a:latin typeface="Cambria" pitchFamily="18" charset="0"/>
            </a:endParaRPr>
          </a:p>
          <a:p>
            <a:endParaRPr lang="ru-RU" sz="1000" i="1" dirty="0" smtClean="0">
              <a:latin typeface="Cambria" pitchFamily="18" charset="0"/>
            </a:endParaRPr>
          </a:p>
          <a:p>
            <a:pPr algn="just"/>
            <a:r>
              <a:rPr lang="ru-RU" sz="1900" i="1" dirty="0" smtClean="0">
                <a:latin typeface="Cambria" pitchFamily="18" charset="0"/>
              </a:rPr>
              <a:t>    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-несформированность </a:t>
            </a:r>
            <a:r>
              <a:rPr lang="ru-RU" sz="1900" b="1" dirty="0">
                <a:solidFill>
                  <a:srgbClr val="002060"/>
                </a:solidFill>
                <a:latin typeface="Cambria" pitchFamily="18" charset="0"/>
              </a:rPr>
              <a:t>у родителей «педагогической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рефлексии»</a:t>
            </a:r>
            <a:r>
              <a:rPr lang="ru-RU" sz="1900" i="1" dirty="0">
                <a:latin typeface="Cambria" pitchFamily="18" charset="0"/>
              </a:rPr>
              <a:t> </a:t>
            </a:r>
            <a:r>
              <a:rPr lang="ru-RU" sz="1900" i="1" dirty="0" smtClean="0">
                <a:latin typeface="Cambria" pitchFamily="18" charset="0"/>
              </a:rPr>
              <a:t>(неумение </a:t>
            </a:r>
            <a:r>
              <a:rPr lang="ru-RU" sz="1900" i="1" dirty="0">
                <a:latin typeface="Cambria" pitchFamily="18" charset="0"/>
              </a:rPr>
              <a:t>самокритично оценить себя как </a:t>
            </a:r>
            <a:r>
              <a:rPr lang="ru-RU" sz="1900" i="1" dirty="0" smtClean="0">
                <a:latin typeface="Cambria" pitchFamily="18" charset="0"/>
              </a:rPr>
              <a:t>педагога, </a:t>
            </a:r>
            <a:r>
              <a:rPr lang="ru-RU" sz="1900" i="1" dirty="0">
                <a:latin typeface="Cambria" pitchFamily="18" charset="0"/>
              </a:rPr>
              <a:t>поставить себя на место ребенка, посмотреть на ситуацию его </a:t>
            </a:r>
            <a:r>
              <a:rPr lang="ru-RU" sz="1900" i="1" dirty="0" smtClean="0">
                <a:latin typeface="Cambria" pitchFamily="18" charset="0"/>
              </a:rPr>
              <a:t>глазами),</a:t>
            </a:r>
          </a:p>
          <a:p>
            <a:endParaRPr lang="ru-RU" sz="1000" i="1" dirty="0" smtClean="0">
              <a:latin typeface="Cambria" pitchFamily="18" charset="0"/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     -тяжелые </a:t>
            </a:r>
            <a:r>
              <a:rPr lang="ru-RU" sz="1900" b="1" dirty="0">
                <a:solidFill>
                  <a:srgbClr val="002060"/>
                </a:solidFill>
                <a:latin typeface="Cambria" pitchFamily="18" charset="0"/>
              </a:rPr>
              <a:t>нарушения речи препятствуют усвоению социального опыта, развитию культуры общения, культуры речи, а также развитию познавательной и творческой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активности,</a:t>
            </a:r>
            <a:endParaRPr lang="ru-RU" sz="1900" b="1" dirty="0">
              <a:solidFill>
                <a:srgbClr val="002060"/>
              </a:solidFill>
              <a:latin typeface="Cambria" pitchFamily="18" charset="0"/>
            </a:endParaRPr>
          </a:p>
          <a:p>
            <a:endParaRPr lang="ru-RU" sz="1000" i="1" dirty="0" smtClean="0">
              <a:latin typeface="Cambria" pitchFamily="18" charset="0"/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     -преобладание </a:t>
            </a:r>
            <a:r>
              <a:rPr lang="ru-RU" sz="1900" b="1" dirty="0">
                <a:solidFill>
                  <a:srgbClr val="002060"/>
                </a:solidFill>
                <a:latin typeface="Cambria" pitchFamily="18" charset="0"/>
              </a:rPr>
              <a:t>рационализма в общении педагогов с </a:t>
            </a:r>
            <a:r>
              <a:rPr lang="ru-RU" sz="1900" b="1" dirty="0" smtClean="0">
                <a:solidFill>
                  <a:srgbClr val="002060"/>
                </a:solidFill>
                <a:latin typeface="Cambria" pitchFamily="18" charset="0"/>
              </a:rPr>
              <a:t>родителями </a:t>
            </a:r>
            <a:r>
              <a:rPr lang="ru-RU" sz="1900" i="1" dirty="0" smtClean="0">
                <a:latin typeface="Cambria" pitchFamily="18" charset="0"/>
              </a:rPr>
              <a:t>(педагог </a:t>
            </a:r>
            <a:r>
              <a:rPr lang="ru-RU" sz="1900" i="1" dirty="0">
                <a:latin typeface="Cambria" pitchFamily="18" charset="0"/>
              </a:rPr>
              <a:t>выступает в роли информатора семьи о жизни ребенка в детском саду, и зачастую относится к родителям, как к объектам </a:t>
            </a:r>
            <a:r>
              <a:rPr lang="ru-RU" sz="1900" i="1" dirty="0" smtClean="0">
                <a:latin typeface="Cambria" pitchFamily="18" charset="0"/>
              </a:rPr>
              <a:t>воспитания, а не равноправным партнерам)</a:t>
            </a:r>
            <a:endParaRPr lang="ru-RU" sz="19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670" y="-33109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778176"/>
            <a:ext cx="3499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Cambria" pitchFamily="18" charset="0"/>
              </a:rPr>
              <a:t>Актуальность</a:t>
            </a:r>
            <a:endParaRPr lang="ru-RU" sz="36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628800"/>
            <a:ext cx="81729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latin typeface="Cambria" pitchFamily="18" charset="0"/>
              </a:rPr>
              <a:t>     практика </a:t>
            </a:r>
            <a:r>
              <a:rPr lang="ru-RU" sz="2200" b="1" i="1" dirty="0">
                <a:latin typeface="Cambria" pitchFamily="18" charset="0"/>
              </a:rPr>
              <a:t>сочетает в себе средства и способы </a:t>
            </a:r>
            <a:r>
              <a:rPr lang="ru-RU" sz="2200" b="1" i="1" dirty="0" smtClean="0">
                <a:latin typeface="Cambria" pitchFamily="18" charset="0"/>
              </a:rPr>
              <a:t>организации </a:t>
            </a:r>
            <a:r>
              <a:rPr lang="ru-RU" sz="2200" b="1" i="1" dirty="0">
                <a:latin typeface="Cambria" pitchFamily="18" charset="0"/>
              </a:rPr>
              <a:t>работы с </a:t>
            </a:r>
            <a:r>
              <a:rPr lang="ru-RU" sz="2200" b="1" i="1" dirty="0" smtClean="0">
                <a:latin typeface="Cambria" pitchFamily="18" charset="0"/>
              </a:rPr>
              <a:t>родителями (законными представителями) воспитанников с ОВЗ (ТНР), направленные </a:t>
            </a:r>
            <a:r>
              <a:rPr lang="ru-RU" sz="2200" b="1" i="1" dirty="0">
                <a:latin typeface="Cambria" pitchFamily="18" charset="0"/>
              </a:rPr>
              <a:t>на приобщение семьи к активному участию в учебно-воспитательном процессе и укрепление связи между всеми участниками образовательной деятельности в </a:t>
            </a:r>
            <a:r>
              <a:rPr lang="ru-RU" sz="2200" b="1" i="1" dirty="0" smtClean="0">
                <a:latin typeface="Cambria" pitchFamily="18" charset="0"/>
              </a:rPr>
              <a:t>ДОУ</a:t>
            </a:r>
            <a:endParaRPr lang="ru-RU" sz="2200" b="1" i="1" dirty="0">
              <a:latin typeface="Cambr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39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55576" y="1041736"/>
            <a:ext cx="170229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ЦЕЛЬ: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524" y="1744128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>
                <a:latin typeface="Cambria" pitchFamily="18" charset="0"/>
              </a:rPr>
              <a:t> </a:t>
            </a:r>
            <a:r>
              <a:rPr lang="ru-RU" sz="2200" b="1" i="1" dirty="0" smtClean="0">
                <a:latin typeface="Cambria" pitchFamily="18" charset="0"/>
              </a:rPr>
              <a:t>    обеспечение </a:t>
            </a:r>
            <a:r>
              <a:rPr lang="ru-RU" sz="2200" b="1" i="1" dirty="0">
                <a:latin typeface="Cambria" pitchFamily="18" charset="0"/>
              </a:rPr>
              <a:t>необходимого психолого-педагогического и методического </a:t>
            </a:r>
            <a:r>
              <a:rPr lang="ru-RU" sz="2200" b="1" i="1" dirty="0" smtClean="0">
                <a:latin typeface="Cambria" pitchFamily="18" charset="0"/>
              </a:rPr>
              <a:t>сопровождения отношений родителей и воспитанников с ОВЗ (ТНР) через организацию работы  детско-родительского клуба</a:t>
            </a:r>
            <a:endParaRPr lang="ru-RU" sz="2200" b="1" i="1" dirty="0">
              <a:latin typeface="Cambria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95877" y="980728"/>
            <a:ext cx="2448272" cy="633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Задачи:</a:t>
            </a:r>
            <a:endParaRPr lang="ru-RU" sz="36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5200" y="1797784"/>
            <a:ext cx="835292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r>
              <a:rPr lang="ru-RU" sz="2200" b="1" dirty="0" smtClean="0">
                <a:latin typeface="Cambria" pitchFamily="18" charset="0"/>
              </a:rPr>
              <a:t>-обеспечить необходимое психолого-педагогическое </a:t>
            </a:r>
            <a:r>
              <a:rPr lang="ru-RU" sz="2200" b="1" dirty="0">
                <a:latin typeface="Cambria" pitchFamily="18" charset="0"/>
              </a:rPr>
              <a:t>и </a:t>
            </a:r>
            <a:r>
              <a:rPr lang="ru-RU" sz="2200" b="1" dirty="0" smtClean="0">
                <a:latin typeface="Cambria" pitchFamily="18" charset="0"/>
              </a:rPr>
              <a:t>методическое сопровождение </a:t>
            </a:r>
            <a:r>
              <a:rPr lang="ru-RU" sz="2200" b="1" dirty="0">
                <a:latin typeface="Cambria" pitchFamily="18" charset="0"/>
              </a:rPr>
              <a:t>отношений родителей и детей </a:t>
            </a:r>
            <a:r>
              <a:rPr lang="ru-RU" sz="2200" b="1" dirty="0" smtClean="0">
                <a:latin typeface="Cambria" pitchFamily="18" charset="0"/>
              </a:rPr>
              <a:t>с ОВЗ (ТНР),</a:t>
            </a:r>
          </a:p>
          <a:p>
            <a:pPr algn="just"/>
            <a:endParaRPr lang="ru-RU" sz="1000" b="1" dirty="0" smtClean="0">
              <a:latin typeface="Cambria" pitchFamily="18" charset="0"/>
            </a:endParaRPr>
          </a:p>
          <a:p>
            <a:pPr algn="just"/>
            <a:r>
              <a:rPr lang="ru-RU" sz="2200" b="1" i="1" dirty="0">
                <a:latin typeface="Cambria" pitchFamily="18" charset="0"/>
              </a:rPr>
              <a:t> </a:t>
            </a:r>
            <a:r>
              <a:rPr lang="ru-RU" sz="2200" b="1" i="1" dirty="0" smtClean="0">
                <a:latin typeface="Cambria" pitchFamily="18" charset="0"/>
              </a:rPr>
              <a:t>     -</a:t>
            </a:r>
            <a:r>
              <a:rPr lang="ru-RU" sz="2200" b="1" i="1" dirty="0">
                <a:latin typeface="Cambria" pitchFamily="18" charset="0"/>
              </a:rPr>
              <a:t>установить взаимосвязь  между семьёй и ДОУ при выборе оптимальных способов взаимодействия с детьми с ОВЗ (ТНР, ЗПР),</a:t>
            </a:r>
            <a:endParaRPr lang="ru-RU" sz="2200" dirty="0">
              <a:latin typeface="Cambria" pitchFamily="18" charset="0"/>
            </a:endParaRPr>
          </a:p>
          <a:p>
            <a:pPr algn="just"/>
            <a:endParaRPr lang="ru-RU" sz="1000" b="1" dirty="0">
              <a:latin typeface="Cambria" pitchFamily="18" charset="0"/>
            </a:endParaRPr>
          </a:p>
          <a:p>
            <a:pPr algn="just"/>
            <a:r>
              <a:rPr lang="ru-RU" sz="2200" b="1" i="1" dirty="0">
                <a:latin typeface="Cambria" pitchFamily="18" charset="0"/>
              </a:rPr>
              <a:t>     </a:t>
            </a:r>
            <a:r>
              <a:rPr lang="ru-RU" sz="2200" b="1" dirty="0">
                <a:latin typeface="Cambria" pitchFamily="18" charset="0"/>
              </a:rPr>
              <a:t>-содействовать сплочению коллектива родителей,</a:t>
            </a:r>
          </a:p>
          <a:p>
            <a:pPr algn="just"/>
            <a:endParaRPr lang="ru-RU" sz="1000" b="1" i="1" dirty="0">
              <a:latin typeface="Cambria" pitchFamily="18" charset="0"/>
            </a:endParaRPr>
          </a:p>
          <a:p>
            <a:pPr algn="just"/>
            <a:r>
              <a:rPr lang="ru-RU" sz="2200" b="1" i="1" dirty="0">
                <a:latin typeface="Cambria" pitchFamily="18" charset="0"/>
              </a:rPr>
              <a:t>     -популяризовать работу ДОУ в родительской </a:t>
            </a:r>
            <a:r>
              <a:rPr lang="ru-RU" sz="2200" b="1" i="1" dirty="0" smtClean="0">
                <a:latin typeface="Cambria" pitchFamily="18" charset="0"/>
              </a:rPr>
              <a:t>среде</a:t>
            </a:r>
            <a:endParaRPr lang="ru-RU" sz="2200" b="1" i="1" dirty="0">
              <a:latin typeface="Cambr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1700" y="548680"/>
            <a:ext cx="846278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>
                <a:solidFill>
                  <a:srgbClr val="002060"/>
                </a:solidFill>
                <a:latin typeface="Cambria" pitchFamily="18" charset="0"/>
              </a:rPr>
              <a:t>Результативность практики для участников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1700" y="148478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Cambria" pitchFamily="18" charset="0"/>
              </a:rPr>
              <a:t>     </a:t>
            </a:r>
            <a:r>
              <a:rPr lang="ru-RU" sz="2200" b="1" dirty="0" smtClean="0">
                <a:latin typeface="Cambria" pitchFamily="18" charset="0"/>
              </a:rPr>
              <a:t>-повысилась </a:t>
            </a:r>
            <a:r>
              <a:rPr lang="ru-RU" sz="2200" b="1" dirty="0">
                <a:latin typeface="Cambria" pitchFamily="18" charset="0"/>
              </a:rPr>
              <a:t>эффективность обучения детей </a:t>
            </a:r>
            <a:r>
              <a:rPr lang="ru-RU" sz="2200" dirty="0">
                <a:latin typeface="Cambria" pitchFamily="18" charset="0"/>
              </a:rPr>
              <a:t>с тяжелыми нарушениями речи, </a:t>
            </a:r>
            <a:endParaRPr lang="ru-RU" sz="2200" dirty="0" smtClean="0">
              <a:latin typeface="Cambria" pitchFamily="18" charset="0"/>
            </a:endParaRPr>
          </a:p>
          <a:p>
            <a:pPr algn="just"/>
            <a:r>
              <a:rPr lang="ru-RU" sz="2200" b="1" dirty="0" smtClean="0">
                <a:latin typeface="Cambria" pitchFamily="18" charset="0"/>
              </a:rPr>
              <a:t>     -у </a:t>
            </a:r>
            <a:r>
              <a:rPr lang="ru-RU" sz="2200" b="1" dirty="0">
                <a:latin typeface="Cambria" pitchFamily="18" charset="0"/>
              </a:rPr>
              <a:t>родителей повысилась компетентность</a:t>
            </a:r>
            <a:r>
              <a:rPr lang="ru-RU" sz="2200" dirty="0">
                <a:latin typeface="Cambria" pitchFamily="18" charset="0"/>
              </a:rPr>
              <a:t> в вопросах речевого развития, организация и проведение коррекционно-образовательной </a:t>
            </a:r>
            <a:r>
              <a:rPr lang="ru-RU" sz="2200" dirty="0" smtClean="0">
                <a:latin typeface="Cambria" pitchFamily="18" charset="0"/>
              </a:rPr>
              <a:t>работы </a:t>
            </a:r>
            <a:r>
              <a:rPr lang="ru-RU" sz="2200" dirty="0">
                <a:latin typeface="Cambria" pitchFamily="18" charset="0"/>
              </a:rPr>
              <a:t>в </a:t>
            </a:r>
            <a:r>
              <a:rPr lang="ru-RU" sz="2200" dirty="0" smtClean="0">
                <a:latin typeface="Cambria" pitchFamily="18" charset="0"/>
              </a:rPr>
              <a:t>ДОУ </a:t>
            </a:r>
            <a:r>
              <a:rPr lang="ru-RU" sz="2200" dirty="0">
                <a:latin typeface="Cambria" pitchFamily="18" charset="0"/>
              </a:rPr>
              <a:t>для них стала более понятной и </a:t>
            </a:r>
            <a:r>
              <a:rPr lang="ru-RU" sz="2200" dirty="0" smtClean="0">
                <a:latin typeface="Cambria" pitchFamily="18" charset="0"/>
              </a:rPr>
              <a:t>открытой</a:t>
            </a:r>
            <a:r>
              <a:rPr lang="ru-RU" sz="2200" dirty="0">
                <a:latin typeface="Cambria" pitchFamily="18" charset="0"/>
              </a:rPr>
              <a:t>,</a:t>
            </a:r>
          </a:p>
          <a:p>
            <a:pPr algn="just"/>
            <a:r>
              <a:rPr lang="ru-RU" sz="2200" b="1" dirty="0" smtClean="0">
                <a:latin typeface="Cambria" pitchFamily="18" charset="0"/>
              </a:rPr>
              <a:t>     -</a:t>
            </a:r>
            <a:r>
              <a:rPr lang="ru-RU" sz="2200" b="1" dirty="0">
                <a:latin typeface="Cambria" pitchFamily="18" charset="0"/>
              </a:rPr>
              <a:t>изменился характер взаимодействия</a:t>
            </a:r>
            <a:r>
              <a:rPr lang="ru-RU" sz="2200" dirty="0">
                <a:latin typeface="Cambria" pitchFamily="18" charset="0"/>
              </a:rPr>
              <a:t> семей со специалистами и воспитателями </a:t>
            </a:r>
            <a:r>
              <a:rPr lang="ru-RU" sz="2200" dirty="0" smtClean="0">
                <a:latin typeface="Cambria" pitchFamily="18" charset="0"/>
              </a:rPr>
              <a:t>группы (Родители </a:t>
            </a:r>
            <a:r>
              <a:rPr lang="ru-RU" sz="2200" dirty="0">
                <a:latin typeface="Cambria" pitchFamily="18" charset="0"/>
              </a:rPr>
              <a:t>доверяют образовательной системе в ДОУ, доверяют </a:t>
            </a:r>
            <a:r>
              <a:rPr lang="ru-RU" sz="2200" dirty="0" smtClean="0">
                <a:latin typeface="Cambria" pitchFamily="18" charset="0"/>
              </a:rPr>
              <a:t>педагогам)</a:t>
            </a:r>
            <a:endParaRPr lang="ru-RU" sz="2200" dirty="0">
              <a:latin typeface="Cambria" pitchFamily="18" charset="0"/>
            </a:endParaRPr>
          </a:p>
          <a:p>
            <a:pPr algn="just"/>
            <a:r>
              <a:rPr lang="ru-RU" sz="2200" dirty="0" smtClean="0">
                <a:latin typeface="Cambria" pitchFamily="18" charset="0"/>
              </a:rPr>
              <a:t>     </a:t>
            </a:r>
            <a:r>
              <a:rPr lang="ru-RU" sz="2200" b="1" dirty="0" smtClean="0">
                <a:latin typeface="Cambria" pitchFamily="18" charset="0"/>
              </a:rPr>
              <a:t>-</a:t>
            </a:r>
            <a:r>
              <a:rPr lang="ru-RU" sz="2200" b="1" dirty="0">
                <a:latin typeface="Cambria" pitchFamily="18" charset="0"/>
              </a:rPr>
              <a:t>родители научились видеть проблемы </a:t>
            </a:r>
            <a:r>
              <a:rPr lang="ru-RU" sz="2200" dirty="0">
                <a:latin typeface="Cambria" pitchFamily="18" charset="0"/>
              </a:rPr>
              <a:t>своего ребенка и совместно со специалистами намечать пути их </a:t>
            </a:r>
            <a:r>
              <a:rPr lang="ru-RU" sz="2200" dirty="0" smtClean="0">
                <a:latin typeface="Cambria" pitchFamily="18" charset="0"/>
              </a:rPr>
              <a:t>решения, </a:t>
            </a:r>
          </a:p>
          <a:p>
            <a:pPr algn="just"/>
            <a:r>
              <a:rPr lang="ru-RU" sz="2200" b="1" dirty="0" smtClean="0">
                <a:latin typeface="Cambria" pitchFamily="18" charset="0"/>
              </a:rPr>
              <a:t>     -</a:t>
            </a:r>
            <a:r>
              <a:rPr lang="ru-RU" sz="2200" dirty="0" smtClean="0">
                <a:latin typeface="Cambria" pitchFamily="18" charset="0"/>
              </a:rPr>
              <a:t>во </a:t>
            </a:r>
            <a:r>
              <a:rPr lang="ru-RU" sz="2200" dirty="0">
                <a:latin typeface="Cambria" pitchFamily="18" charset="0"/>
              </a:rPr>
              <a:t>взаимоотношениях детей и родителей </a:t>
            </a:r>
            <a:r>
              <a:rPr lang="ru-RU" sz="2200" b="1" dirty="0">
                <a:latin typeface="Cambria" pitchFamily="18" charset="0"/>
              </a:rPr>
              <a:t>преобладает эмоционально и психологически здоровая атмосфера</a:t>
            </a:r>
          </a:p>
          <a:p>
            <a:pPr algn="just"/>
            <a:endParaRPr lang="ru-RU" sz="2200" dirty="0">
              <a:latin typeface="Cambr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99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989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Направления работы клуба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«ЮЛА»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839024"/>
            <a:ext cx="675049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ambria" pitchFamily="18" charset="0"/>
            </a:endParaRPr>
          </a:p>
          <a:p>
            <a:pPr algn="just"/>
            <a:r>
              <a:rPr lang="ru-RU" sz="2000" i="1" dirty="0">
                <a:latin typeface="Cambria" pitchFamily="18" charset="0"/>
              </a:rPr>
              <a:t> </a:t>
            </a:r>
            <a:r>
              <a:rPr lang="ru-RU" sz="2000" i="1" dirty="0" smtClean="0">
                <a:latin typeface="Cambria" pitchFamily="18" charset="0"/>
              </a:rPr>
              <a:t>  Цель: </a:t>
            </a:r>
            <a:r>
              <a:rPr lang="ru-RU" sz="2000" smtClean="0">
                <a:latin typeface="Cambria" pitchFamily="18" charset="0"/>
              </a:rPr>
              <a:t>уменьшение психоэмоционального </a:t>
            </a:r>
            <a:r>
              <a:rPr lang="ru-RU" sz="2000" dirty="0">
                <a:latin typeface="Cambria" pitchFamily="18" charset="0"/>
              </a:rPr>
              <a:t>напряжения, развитие положительного образа будущего семьи и учащегося</a:t>
            </a:r>
            <a:endParaRPr lang="ru-RU" sz="20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1484784"/>
            <a:ext cx="5897455" cy="708480"/>
            <a:chOff x="421246" y="463840"/>
            <a:chExt cx="5897455" cy="708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21246" y="463840"/>
              <a:ext cx="5897455" cy="7084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55831" y="498425"/>
              <a:ext cx="5828285" cy="6393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910" tIns="0" rIns="22291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kern="1200" dirty="0" err="1" smtClean="0">
                  <a:solidFill>
                    <a:schemeClr val="tx1"/>
                  </a:solidFill>
                  <a:latin typeface="Cambria" pitchFamily="18" charset="0"/>
                </a:rPr>
                <a:t>психокоррекционное</a:t>
              </a:r>
              <a:r>
                <a:rPr lang="ru-RU" sz="2400" b="1" i="0" kern="1200" dirty="0" smtClean="0">
                  <a:solidFill>
                    <a:schemeClr val="tx1"/>
                  </a:solidFill>
                  <a:latin typeface="Cambria" pitchFamily="18" charset="0"/>
                </a:rPr>
                <a:t> направление</a:t>
              </a:r>
              <a:endParaRPr lang="ru-RU" sz="2400" i="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630929" y="3933056"/>
            <a:ext cx="675049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ambria" pitchFamily="18" charset="0"/>
            </a:endParaRPr>
          </a:p>
          <a:p>
            <a:pPr algn="just"/>
            <a:r>
              <a:rPr lang="ru-RU" sz="2000" i="1" dirty="0" smtClean="0">
                <a:latin typeface="Cambria" pitchFamily="18" charset="0"/>
              </a:rPr>
              <a:t>   Цель: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формирование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у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родителей участников принятия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особенностей развития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своего ребёнка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адекватного восприятия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отношения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к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нему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50809" y="3578816"/>
            <a:ext cx="5897455" cy="708480"/>
            <a:chOff x="421246" y="463840"/>
            <a:chExt cx="5897455" cy="708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21246" y="463840"/>
              <a:ext cx="5897455" cy="7084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455831" y="498425"/>
              <a:ext cx="5828285" cy="6393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910" tIns="0" rIns="22291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kern="1200" dirty="0" smtClean="0">
                  <a:solidFill>
                    <a:schemeClr val="tx1"/>
                  </a:solidFill>
                  <a:latin typeface="Cambria" pitchFamily="18" charset="0"/>
                </a:rPr>
                <a:t>образовательное направление</a:t>
              </a:r>
              <a:endParaRPr lang="ru-RU" sz="2400" i="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77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ÑÐ°Ð´Ð½ÑÐµ ÑÐ¾Ð½Ñ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40" y="18514"/>
            <a:ext cx="9122660" cy="6858000"/>
          </a:xfrm>
          <a:prstGeom prst="rect">
            <a:avLst/>
          </a:prstGeom>
          <a:gradFill flip="none" rotWithShape="1">
            <a:gsLst>
              <a:gs pos="47000">
                <a:schemeClr val="accent3">
                  <a:lumMod val="40000"/>
                  <a:lumOff val="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989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Направления работы клуба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«ЮЛА»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839024"/>
            <a:ext cx="675049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ambria" pitchFamily="18" charset="0"/>
            </a:endParaRPr>
          </a:p>
          <a:p>
            <a:pPr algn="just"/>
            <a:r>
              <a:rPr lang="ru-RU" sz="2000" i="1" dirty="0" smtClean="0">
                <a:latin typeface="Cambria" pitchFamily="18" charset="0"/>
              </a:rPr>
              <a:t>   Цель:</a:t>
            </a:r>
            <a:r>
              <a:rPr lang="ru-RU" sz="2000" dirty="0" smtClean="0">
                <a:latin typeface="Cambria" pitchFamily="18" charset="0"/>
              </a:rPr>
              <a:t> обучение родителей (законных представителей) </a:t>
            </a:r>
            <a:r>
              <a:rPr lang="ru-RU" sz="2000" dirty="0">
                <a:latin typeface="Cambria" pitchFamily="18" charset="0"/>
              </a:rPr>
              <a:t>эффективным </a:t>
            </a:r>
            <a:r>
              <a:rPr lang="ru-RU" sz="2000" dirty="0" smtClean="0">
                <a:latin typeface="Cambria" pitchFamily="18" charset="0"/>
              </a:rPr>
              <a:t>видам </a:t>
            </a:r>
            <a:r>
              <a:rPr lang="ru-RU" sz="2000" dirty="0">
                <a:latin typeface="Cambria" pitchFamily="18" charset="0"/>
              </a:rPr>
              <a:t>взаимодействия с </a:t>
            </a:r>
            <a:r>
              <a:rPr lang="ru-RU" sz="2000" dirty="0" smtClean="0">
                <a:latin typeface="Cambria" pitchFamily="18" charset="0"/>
              </a:rPr>
              <a:t>ребенком в различных социальных ситуациях</a:t>
            </a:r>
            <a:endParaRPr lang="ru-RU" sz="20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1484784"/>
            <a:ext cx="5897455" cy="708480"/>
            <a:chOff x="421246" y="463840"/>
            <a:chExt cx="5897455" cy="708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21246" y="463840"/>
              <a:ext cx="5897455" cy="7084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55831" y="498425"/>
              <a:ext cx="5828285" cy="6393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910" tIns="0" rIns="22291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kern="1200" dirty="0" smtClean="0">
                  <a:solidFill>
                    <a:schemeClr val="tx1"/>
                  </a:solidFill>
                  <a:latin typeface="Cambria" pitchFamily="18" charset="0"/>
                </a:rPr>
                <a:t>социально-педагогическое направление</a:t>
              </a:r>
              <a:endParaRPr lang="ru-RU" sz="2400" i="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547664" y="4210305"/>
            <a:ext cx="675049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ambria" pitchFamily="18" charset="0"/>
            </a:endParaRPr>
          </a:p>
          <a:p>
            <a:pPr algn="just"/>
            <a:r>
              <a:rPr lang="ru-RU" sz="2000" i="1" dirty="0" smtClean="0">
                <a:latin typeface="Cambria" pitchFamily="18" charset="0"/>
              </a:rPr>
              <a:t>   Цель:</a:t>
            </a:r>
            <a:r>
              <a:rPr lang="ru-RU" sz="2000" dirty="0" smtClean="0">
                <a:latin typeface="Cambria" pitchFamily="18" charset="0"/>
              </a:rPr>
              <a:t> повышение </a:t>
            </a:r>
            <a:r>
              <a:rPr lang="ru-RU" sz="2000" dirty="0">
                <a:latin typeface="Cambria" pitchFamily="18" charset="0"/>
              </a:rPr>
              <a:t>правовой грамотности </a:t>
            </a:r>
            <a:r>
              <a:rPr lang="ru-RU" sz="2000" dirty="0" smtClean="0">
                <a:latin typeface="Cambria" pitchFamily="18" charset="0"/>
              </a:rPr>
              <a:t>родителей (законных представителей) воспитанников с ОВЗ (ТНР)</a:t>
            </a:r>
            <a:endParaRPr lang="ru-RU" sz="2000" dirty="0">
              <a:solidFill>
                <a:srgbClr val="FF000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2129" y="3861148"/>
            <a:ext cx="5897455" cy="708480"/>
            <a:chOff x="421246" y="463840"/>
            <a:chExt cx="5897455" cy="708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21246" y="463840"/>
              <a:ext cx="5897455" cy="7084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455831" y="498425"/>
              <a:ext cx="5828285" cy="6393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910" tIns="0" rIns="22291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kern="1200" dirty="0" smtClean="0">
                  <a:solidFill>
                    <a:schemeClr val="tx1"/>
                  </a:solidFill>
                  <a:latin typeface="Cambria" pitchFamily="18" charset="0"/>
                </a:rPr>
                <a:t>правовое направление</a:t>
              </a:r>
              <a:endParaRPr lang="ru-RU" sz="2400" i="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Рисунок 16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r="3628"/>
          <a:stretch/>
        </p:blipFill>
        <p:spPr bwMode="auto">
          <a:xfrm>
            <a:off x="7659626" y="5769260"/>
            <a:ext cx="1068502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77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818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сад-2</dc:creator>
  <cp:lastModifiedBy>сад-2</cp:lastModifiedBy>
  <cp:revision>112</cp:revision>
  <dcterms:created xsi:type="dcterms:W3CDTF">2018-04-06T17:29:39Z</dcterms:created>
  <dcterms:modified xsi:type="dcterms:W3CDTF">2023-11-03T07:05:34Z</dcterms:modified>
</cp:coreProperties>
</file>